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Inspection and quality control</a:t>
            </a:r>
          </a:p>
        </p:txBody>
      </p:sp>
      <p:pic>
        <p:nvPicPr>
          <p:cNvPr id="3" name="Picture 2" descr="GSE136874_prepare_inspect_elb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857500" cy="2286000"/>
          </a:xfrm>
          <a:prstGeom prst="rect">
            <a:avLst/>
          </a:prstGeom>
        </p:spPr>
      </p:pic>
      <p:pic>
        <p:nvPicPr>
          <p:cNvPr id="4" name="Picture 3" descr="GSE136874_prepare_vlnplot_quality_control_standard_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657600" cy="2286000"/>
          </a:xfrm>
          <a:prstGeom prst="rect">
            <a:avLst/>
          </a:prstGeom>
        </p:spPr>
      </p:pic>
      <p:pic>
        <p:nvPicPr>
          <p:cNvPr id="5" name="Picture 4" descr="GSE136874_prepare_varplt_labe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2857500" cy="2286000"/>
          </a:xfrm>
          <a:prstGeom prst="rect">
            <a:avLst/>
          </a:prstGeom>
        </p:spPr>
      </p:pic>
      <p:pic>
        <p:nvPicPr>
          <p:cNvPr id="6" name="Picture 5" descr="GSE136874_prepare_inspect_cluster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914400"/>
            <a:ext cx="9601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Violin plots for canonical exhaustion markers</a:t>
            </a:r>
          </a:p>
        </p:txBody>
      </p:sp>
      <p:pic>
        <p:nvPicPr>
          <p:cNvPr id="3" name="Picture 2" descr="GSE136874_prepare_vlnplot_CAR_exhaustion_mark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0450286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 and corresponding protein</a:t>
            </a:r>
          </a:p>
          <a:p>
            <a:r>
              <a:t>PDCD1 encodes PD-1</a:t>
            </a:r>
          </a:p>
          <a:p>
            <a:r>
              <a:t>HAVCR2 encodes TIM-3</a:t>
            </a:r>
          </a:p>
          <a:p>
            <a:r>
              <a:t>LAG3 encodes LAG-3</a:t>
            </a:r>
          </a:p>
          <a:p>
            <a:r>
              <a:t>CTLA4 encodes CTLA-4</a:t>
            </a:r>
          </a:p>
          <a:p>
            <a:r>
              <a:t>TIGIT encodes TIGIT</a:t>
            </a:r>
          </a:p>
          <a:p>
            <a:r>
              <a:t>ENTPD1 encodes CD39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UMAPs for cell annotations</a:t>
            </a:r>
          </a:p>
        </p:txBody>
      </p:sp>
      <p:pic>
        <p:nvPicPr>
          <p:cNvPr id="3" name="Picture 2" descr="GSE136874_prepare_u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743200"/>
          </a:xfrm>
          <a:prstGeom prst="rect">
            <a:avLst/>
          </a:prstGeom>
        </p:spPr>
      </p:pic>
      <p:pic>
        <p:nvPicPr>
          <p:cNvPr id="4" name="Picture 3" descr="GSE136874_prepare_umap_p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4114800" cy="2743200"/>
          </a:xfrm>
          <a:prstGeom prst="rect">
            <a:avLst/>
          </a:prstGeom>
        </p:spPr>
      </p:pic>
      <p:pic>
        <p:nvPicPr>
          <p:cNvPr id="5" name="Picture 4" descr="GSE136874_prepare_umap_predicted_mona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3977640" cy="2743200"/>
          </a:xfrm>
          <a:prstGeom prst="rect">
            <a:avLst/>
          </a:prstGeom>
        </p:spPr>
      </p:pic>
      <p:pic>
        <p:nvPicPr>
          <p:cNvPr id="6" name="Picture 5" descr="GSE136874_prepare_barplot_phase_C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429000" cy="2743200"/>
          </a:xfrm>
          <a:prstGeom prst="rect">
            <a:avLst/>
          </a:prstGeom>
        </p:spPr>
      </p:pic>
      <p:pic>
        <p:nvPicPr>
          <p:cNvPr id="7" name="Picture 6" descr="GSE136874_prepare_barplot_monaco_CA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4114800"/>
            <a:ext cx="4114800" cy="2743200"/>
          </a:xfrm>
          <a:prstGeom prst="rect">
            <a:avLst/>
          </a:prstGeom>
        </p:spPr>
      </p:pic>
      <p:pic>
        <p:nvPicPr>
          <p:cNvPr id="8" name="Picture 7" descr="GSE136874_prepare_barplot_phase_CAR_sl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914400"/>
            <a:ext cx="1894114" cy="2651760"/>
          </a:xfrm>
          <a:prstGeom prst="rect">
            <a:avLst/>
          </a:prstGeom>
        </p:spPr>
      </p:pic>
      <p:pic>
        <p:nvPicPr>
          <p:cNvPr id="9" name="Picture 8" descr="GSE136874_prepare_barplot_monaco_CAR_sli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914400"/>
            <a:ext cx="1894114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UMAPs for cell states</a:t>
            </a:r>
          </a:p>
        </p:txBody>
      </p:sp>
      <p:pic>
        <p:nvPicPr>
          <p:cNvPr id="3" name="Picture 2" descr="GSE136874_prepare_umap_sig_ac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703320" cy="2743200"/>
          </a:xfrm>
          <a:prstGeom prst="rect">
            <a:avLst/>
          </a:prstGeom>
        </p:spPr>
      </p:pic>
      <p:pic>
        <p:nvPicPr>
          <p:cNvPr id="4" name="Picture 3" descr="GSE136874_prepare_umap_sig_a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3703320" cy="2743200"/>
          </a:xfrm>
          <a:prstGeom prst="rect">
            <a:avLst/>
          </a:prstGeom>
        </p:spPr>
      </p:pic>
      <p:pic>
        <p:nvPicPr>
          <p:cNvPr id="5" name="Picture 4" descr="GSE136874_prepare_umap_sig_senesc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703320" cy="2743200"/>
          </a:xfrm>
          <a:prstGeom prst="rect">
            <a:avLst/>
          </a:prstGeom>
        </p:spPr>
      </p:pic>
      <p:pic>
        <p:nvPicPr>
          <p:cNvPr id="6" name="Picture 5" descr="GSE136874_prepare_umap_sig_stemn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37033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UMAPs for exhaustion scores</a:t>
            </a:r>
          </a:p>
        </p:txBody>
      </p:sp>
      <p:pic>
        <p:nvPicPr>
          <p:cNvPr id="3" name="Picture 2" descr="GSE136874_prepare_umap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703320" cy="2743200"/>
          </a:xfrm>
          <a:prstGeom prst="rect">
            <a:avLst/>
          </a:prstGeom>
        </p:spPr>
      </p:pic>
      <p:pic>
        <p:nvPicPr>
          <p:cNvPr id="4" name="Picture 3" descr="GSE136874_prepare_umap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914400"/>
            <a:ext cx="3703320" cy="2743200"/>
          </a:xfrm>
          <a:prstGeom prst="rect">
            <a:avLst/>
          </a:prstGeom>
        </p:spPr>
      </p:pic>
      <p:pic>
        <p:nvPicPr>
          <p:cNvPr id="5" name="Picture 4" descr="GSE136874_prepare_umap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914400"/>
            <a:ext cx="3703320" cy="2743200"/>
          </a:xfrm>
          <a:prstGeom prst="rect">
            <a:avLst/>
          </a:prstGeom>
        </p:spPr>
      </p:pic>
      <p:pic>
        <p:nvPicPr>
          <p:cNvPr id="6" name="Picture 5" descr="GSE136874_prepare_umap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3703320" cy="2743200"/>
          </a:xfrm>
          <a:prstGeom prst="rect">
            <a:avLst/>
          </a:prstGeom>
        </p:spPr>
      </p:pic>
      <p:pic>
        <p:nvPicPr>
          <p:cNvPr id="7" name="Picture 6" descr="GSE136874_prepare_umap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114800"/>
            <a:ext cx="3703320" cy="2743200"/>
          </a:xfrm>
          <a:prstGeom prst="rect">
            <a:avLst/>
          </a:prstGeom>
        </p:spPr>
      </p:pic>
      <p:pic>
        <p:nvPicPr>
          <p:cNvPr id="8" name="Picture 7" descr="GSE136874_prepare_umap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4114800"/>
            <a:ext cx="3703320" cy="2743200"/>
          </a:xfrm>
          <a:prstGeom prst="rect">
            <a:avLst/>
          </a:prstGeom>
        </p:spPr>
      </p:pic>
      <p:pic>
        <p:nvPicPr>
          <p:cNvPr id="9" name="Picture 8" descr="GSE136874_prepare_umap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0" y="4114800"/>
            <a:ext cx="370332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Percentage of CARTEx detected</a:t>
            </a:r>
          </a:p>
        </p:txBody>
      </p:sp>
      <p:pic>
        <p:nvPicPr>
          <p:cNvPr id="3" name="Picture 2" descr="GSE136874_featplot_CARTEx_combined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Cell type differentiation</a:t>
            </a:r>
          </a:p>
        </p:txBody>
      </p:sp>
      <p:pic>
        <p:nvPicPr>
          <p:cNvPr id="3" name="Picture 2" descr="GSE136874_prepare_vlnplot_CARTEx_CAR_mona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583680" cy="2743200"/>
          </a:xfrm>
          <a:prstGeom prst="rect">
            <a:avLst/>
          </a:prstGeom>
        </p:spPr>
      </p:pic>
      <p:pic>
        <p:nvPicPr>
          <p:cNvPr id="4" name="Picture 3" descr="GSE136874_prepare_swarmplot_CARTEx_CAR_mona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3291840" cy="2743200"/>
          </a:xfrm>
          <a:prstGeom prst="rect">
            <a:avLst/>
          </a:prstGeom>
        </p:spPr>
      </p:pic>
      <p:pic>
        <p:nvPicPr>
          <p:cNvPr id="5" name="Picture 4" descr="GSE136874_aggplot_CARTEx_200_CAR_monaco_split_countsiz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Diffusion maps</a:t>
            </a:r>
          </a:p>
        </p:txBody>
      </p:sp>
      <p:pic>
        <p:nvPicPr>
          <p:cNvPr id="3" name="Picture 2" descr="GSE136874_prepare_dmap_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4114800" cy="2743200"/>
          </a:xfrm>
          <a:prstGeom prst="rect">
            <a:avLst/>
          </a:prstGeom>
        </p:spPr>
      </p:pic>
      <p:pic>
        <p:nvPicPr>
          <p:cNvPr id="4" name="Picture 3" descr="GSE136874_prepare_dmap_CARTEx_6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3840480" cy="2743200"/>
          </a:xfrm>
          <a:prstGeom prst="rect">
            <a:avLst/>
          </a:prstGeom>
        </p:spPr>
      </p:pic>
      <p:pic>
        <p:nvPicPr>
          <p:cNvPr id="5" name="Picture 4" descr="GSE136874_prepare_dmap_CARTEx_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914400"/>
            <a:ext cx="3840480" cy="2743200"/>
          </a:xfrm>
          <a:prstGeom prst="rect">
            <a:avLst/>
          </a:prstGeom>
        </p:spPr>
      </p:pic>
      <p:pic>
        <p:nvPicPr>
          <p:cNvPr id="6" name="Picture 5" descr="GSE136874_prepare_dmap_CARTEx_8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914400"/>
            <a:ext cx="3840480" cy="2743200"/>
          </a:xfrm>
          <a:prstGeom prst="rect">
            <a:avLst/>
          </a:prstGeom>
        </p:spPr>
      </p:pic>
      <p:pic>
        <p:nvPicPr>
          <p:cNvPr id="7" name="Picture 6" descr="GSE136874_prepare_dmap_sig_activ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4114800"/>
            <a:ext cx="3840480" cy="2743200"/>
          </a:xfrm>
          <a:prstGeom prst="rect">
            <a:avLst/>
          </a:prstGeom>
        </p:spPr>
      </p:pic>
      <p:pic>
        <p:nvPicPr>
          <p:cNvPr id="8" name="Picture 7" descr="GSE136874_prepare_dmap_sig_anerg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4114800"/>
            <a:ext cx="3840480" cy="2743200"/>
          </a:xfrm>
          <a:prstGeom prst="rect">
            <a:avLst/>
          </a:prstGeom>
        </p:spPr>
      </p:pic>
      <p:pic>
        <p:nvPicPr>
          <p:cNvPr id="9" name="Picture 8" descr="GSE136874_prepare_dmap_sig_senescenc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4114800"/>
            <a:ext cx="3840480" cy="2743200"/>
          </a:xfrm>
          <a:prstGeom prst="rect">
            <a:avLst/>
          </a:prstGeom>
        </p:spPr>
      </p:pic>
      <p:pic>
        <p:nvPicPr>
          <p:cNvPr id="10" name="Picture 9" descr="GSE136874_prepare_dmap_sig_stemnes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1400" y="4114800"/>
            <a:ext cx="384048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Transition plots</a:t>
            </a:r>
          </a:p>
        </p:txBody>
      </p:sp>
      <p:pic>
        <p:nvPicPr>
          <p:cNvPr id="3" name="Picture 2" descr="GSE136874_transition_transitplot_CAR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800600" cy="2743200"/>
          </a:xfrm>
          <a:prstGeom prst="rect">
            <a:avLst/>
          </a:prstGeom>
        </p:spPr>
      </p:pic>
      <p:pic>
        <p:nvPicPr>
          <p:cNvPr id="4" name="Picture 3" descr="GSE136874_transition_transitplot_CAR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14400"/>
            <a:ext cx="4800600" cy="2743200"/>
          </a:xfrm>
          <a:prstGeom prst="rect">
            <a:avLst/>
          </a:prstGeom>
        </p:spPr>
      </p:pic>
      <p:pic>
        <p:nvPicPr>
          <p:cNvPr id="5" name="Picture 4" descr="GSE136874_transition_transitplot_CAR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914400"/>
            <a:ext cx="4800600" cy="2743200"/>
          </a:xfrm>
          <a:prstGeom prst="rect">
            <a:avLst/>
          </a:prstGeom>
        </p:spPr>
      </p:pic>
      <p:pic>
        <p:nvPicPr>
          <p:cNvPr id="6" name="Picture 5" descr="GSE136874_transition_transitplot_CAR_activ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4800600" cy="2743200"/>
          </a:xfrm>
          <a:prstGeom prst="rect">
            <a:avLst/>
          </a:prstGeom>
        </p:spPr>
      </p:pic>
      <p:pic>
        <p:nvPicPr>
          <p:cNvPr id="7" name="Picture 6" descr="GSE136874_transition_transitplot_CAR_anerg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4800600" cy="2743200"/>
          </a:xfrm>
          <a:prstGeom prst="rect">
            <a:avLst/>
          </a:prstGeom>
        </p:spPr>
      </p:pic>
      <p:pic>
        <p:nvPicPr>
          <p:cNvPr id="8" name="Picture 7" descr="GSE136874_transition_transitplot_CAR_senescenc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4114800"/>
            <a:ext cx="4800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GSE136874: comparison of CD19 and GD2 CAR T cells on day 10 in culture</a:t>
            </a:r>
          </a:p>
          <a:p>
            <a:r>
              <a:t>Pseudo-bulk exhaustion scores</a:t>
            </a:r>
          </a:p>
        </p:txBody>
      </p:sp>
      <p:pic>
        <p:nvPicPr>
          <p:cNvPr id="3" name="Picture 2" descr="GSE136874_query_agg_aggplot_CARTEx_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2743200" cy="2743200"/>
          </a:xfrm>
          <a:prstGeom prst="rect">
            <a:avLst/>
          </a:prstGeom>
        </p:spPr>
      </p:pic>
      <p:pic>
        <p:nvPicPr>
          <p:cNvPr id="4" name="Picture 3" descr="GSE136874_query_agg_aggplot_CARTEx_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914400"/>
            <a:ext cx="2743200" cy="2743200"/>
          </a:xfrm>
          <a:prstGeom prst="rect">
            <a:avLst/>
          </a:prstGeom>
        </p:spPr>
      </p:pic>
      <p:pic>
        <p:nvPicPr>
          <p:cNvPr id="5" name="Picture 4" descr="GSE136874_query_agg_aggplot_CARTEx_8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914400"/>
            <a:ext cx="2743200" cy="2743200"/>
          </a:xfrm>
          <a:prstGeom prst="rect">
            <a:avLst/>
          </a:prstGeom>
        </p:spPr>
      </p:pic>
      <p:pic>
        <p:nvPicPr>
          <p:cNvPr id="6" name="Picture 5" descr="GSE136874_query_agg_aggplot_LCMV_T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4800"/>
            <a:ext cx="2743200" cy="2743200"/>
          </a:xfrm>
          <a:prstGeom prst="rect">
            <a:avLst/>
          </a:prstGeom>
        </p:spPr>
      </p:pic>
      <p:pic>
        <p:nvPicPr>
          <p:cNvPr id="7" name="Picture 6" descr="GSE136874_query_agg_aggplot_NKlike_Te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114800"/>
            <a:ext cx="2743200" cy="2743200"/>
          </a:xfrm>
          <a:prstGeom prst="rect">
            <a:avLst/>
          </a:prstGeom>
        </p:spPr>
      </p:pic>
      <p:pic>
        <p:nvPicPr>
          <p:cNvPr id="8" name="Picture 7" descr="GSE136874_query_agg_aggplot_BBD_Te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4114800"/>
            <a:ext cx="2743200" cy="2743200"/>
          </a:xfrm>
          <a:prstGeom prst="rect">
            <a:avLst/>
          </a:prstGeom>
        </p:spPr>
      </p:pic>
      <p:pic>
        <p:nvPicPr>
          <p:cNvPr id="9" name="Picture 8" descr="GSE136874_query_agg_aggplot_PD1_Te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0" y="41148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